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8" r:id="rId2"/>
    <p:sldId id="319" r:id="rId3"/>
    <p:sldId id="332" r:id="rId4"/>
    <p:sldId id="331" r:id="rId5"/>
    <p:sldId id="329" r:id="rId6"/>
    <p:sldId id="322" r:id="rId7"/>
    <p:sldId id="323" r:id="rId8"/>
    <p:sldId id="334" r:id="rId9"/>
    <p:sldId id="330" r:id="rId10"/>
    <p:sldId id="327" r:id="rId11"/>
    <p:sldId id="321" r:id="rId12"/>
    <p:sldId id="324" r:id="rId13"/>
    <p:sldId id="335" r:id="rId14"/>
    <p:sldId id="32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5512" autoAdjust="0"/>
  </p:normalViewPr>
  <p:slideViewPr>
    <p:cSldViewPr>
      <p:cViewPr>
        <p:scale>
          <a:sx n="50" d="100"/>
          <a:sy n="50" d="100"/>
        </p:scale>
        <p:origin x="-108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81D2BD-F680-4A7D-BF60-B81AF025CDB9}" type="datetimeFigureOut">
              <a:rPr lang="en-US" smtClean="0"/>
              <a:pPr/>
              <a:t>9/20/2011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966D918-7C5D-4AC3-A583-0C712728F49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762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>
                <a:latin typeface="Lucida Fax" pitchFamily="18" charset="0"/>
              </a:rPr>
              <a:t>The amount of energy savings from a greenroof are determined by a combination of:</a:t>
            </a:r>
            <a:endParaRPr lang="en-US" dirty="0">
              <a:latin typeface="Lucida Fax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Lucida Fax" pitchFamily="18" charset="0"/>
              </a:rPr>
              <a:t> Mission                        Climate                   Construction</a:t>
            </a:r>
          </a:p>
        </p:txBody>
      </p:sp>
      <p:pic>
        <p:nvPicPr>
          <p:cNvPr id="9" name="Picture 8" descr="mis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2895600"/>
            <a:ext cx="1981200" cy="3962400"/>
          </a:xfrm>
          <a:prstGeom prst="rect">
            <a:avLst/>
          </a:prstGeom>
        </p:spPr>
      </p:pic>
      <p:pic>
        <p:nvPicPr>
          <p:cNvPr id="10" name="Picture 9" descr="climat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2895600"/>
            <a:ext cx="1981200" cy="3962400"/>
          </a:xfrm>
          <a:prstGeom prst="rect">
            <a:avLst/>
          </a:prstGeom>
        </p:spPr>
      </p:pic>
      <p:pic>
        <p:nvPicPr>
          <p:cNvPr id="11" name="Picture 10" descr="constru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2895600"/>
            <a:ext cx="1981200" cy="3962400"/>
          </a:xfrm>
          <a:prstGeom prst="rect">
            <a:avLst/>
          </a:prstGeom>
        </p:spPr>
      </p:pic>
      <p:pic>
        <p:nvPicPr>
          <p:cNvPr id="12" name="~PP797.WAV">
            <a:hlinkClick r:id="" action="ppaction://media"/>
          </p:cNvPr>
          <p:cNvPicPr>
            <a:picLocks noRot="1" noChangeAspect="1"/>
          </p:cNvPicPr>
          <p:nvPr>
            <a:wavAudioFile r:embed="rId1" name="~PP797.WAV"/>
          </p:nvPr>
        </p:nvPicPr>
        <p:blipFill>
          <a:blip r:embed="rId6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Worst Candidate for Energy Benefits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1000" y="2286000"/>
            <a:ext cx="5029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Mission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No temperature control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Significant exhaust :  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	labs, manufacturing</a:t>
            </a:r>
          </a:p>
          <a:p>
            <a:pPr marL="171450" indent="-171450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Climate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Cold and cloudy, e.g. Rochester, NY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Full-day shading</a:t>
            </a:r>
          </a:p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Construction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Skyscraper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Bad mechanical design</a:t>
            </a:r>
          </a:p>
        </p:txBody>
      </p:sp>
      <p:pic>
        <p:nvPicPr>
          <p:cNvPr id="6" name="Picture 5" descr="xerox(alerton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2286000"/>
            <a:ext cx="2997200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~PP198.WAV">
            <a:hlinkClick r:id="" action="ppaction://media"/>
          </p:cNvPr>
          <p:cNvPicPr>
            <a:picLocks noRot="1" noChangeAspect="1"/>
          </p:cNvPicPr>
          <p:nvPr>
            <a:wavAudioFile r:embed="rId1" name="~PP198.WAV"/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Best Candidate for Energy Benefits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362200"/>
            <a:ext cx="533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Mission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Critical temperature control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Little need for fresh air</a:t>
            </a:r>
          </a:p>
          <a:p>
            <a:pPr marL="171450" indent="-171450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Climate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Warm and dry, e.g. Los Angeles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No shading from trees or buildings</a:t>
            </a:r>
          </a:p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Construction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1 story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Large footprint 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(large roof/wall ratio)</a:t>
            </a:r>
          </a:p>
        </p:txBody>
      </p:sp>
      <p:pic>
        <p:nvPicPr>
          <p:cNvPr id="8" name="Picture 7" descr="Best_buildings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4953000" y="2225114"/>
            <a:ext cx="4071370" cy="448048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~PP3321.WAV">
            <a:hlinkClick r:id="" action="ppaction://media"/>
          </p:cNvPr>
          <p:cNvPicPr>
            <a:picLocks noRot="1" noChangeAspect="1"/>
          </p:cNvPicPr>
          <p:nvPr>
            <a:wavAudioFile r:embed="rId1" name="~PP3321.WAV"/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Correct answer: “It depends.”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43000" y="2209800"/>
            <a:ext cx="7543800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Every building is different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Small differences in MC</a:t>
            </a:r>
            <a:r>
              <a:rPr lang="en-US" altLang="zh-CN" b="1" baseline="30000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2</a:t>
            </a: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 can mean a big difference in E 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Specific features, schedules, or uses can be good or bad</a:t>
            </a:r>
          </a:p>
          <a:p>
            <a:pPr marL="171450" indent="-17145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Local codes may hurt possible savings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R-value requirements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Ventilation requirements</a:t>
            </a:r>
          </a:p>
          <a:p>
            <a:pPr marL="173038" lvl="2" indent="-163513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Greenroof design details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100% extensive coverage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Partial intensive or roof patio design</a:t>
            </a:r>
          </a:p>
        </p:txBody>
      </p:sp>
      <p:pic>
        <p:nvPicPr>
          <p:cNvPr id="8" name="~PP259.WAV">
            <a:hlinkClick r:id="" action="ppaction://media"/>
          </p:cNvPr>
          <p:cNvPicPr>
            <a:picLocks noRot="1" noChangeAspect="1"/>
          </p:cNvPicPr>
          <p:nvPr>
            <a:wavAudioFile r:embed="rId1" name="~PP259.WAV"/>
          </p:nvPr>
        </p:nvPicPr>
        <p:blipFill>
          <a:blip r:embed="rId3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Knowing the savings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3400" y="2057400"/>
            <a:ext cx="8610600" cy="432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Energy modeling</a:t>
            </a:r>
          </a:p>
          <a:p>
            <a:pPr marL="685800" lvl="3" indent="-219075" fontAlgn="base">
              <a:spcBef>
                <a:spcPts val="12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Must be done to get reasonable idea of savings</a:t>
            </a:r>
          </a:p>
          <a:p>
            <a:pPr marL="685800" lvl="3" indent="-219075" fontAlgn="base">
              <a:spcBef>
                <a:spcPts val="12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DOE-2 (</a:t>
            </a:r>
            <a:r>
              <a:rPr lang="en-US" altLang="zh-CN" sz="1600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eQUEST, Energy Pro, Visual DOE, DOE-2.1e</a:t>
            </a: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)</a:t>
            </a:r>
          </a:p>
          <a:p>
            <a:pPr marL="1143000" lvl="4" indent="-219075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Most widely recognized and accepted</a:t>
            </a:r>
          </a:p>
          <a:p>
            <a:pPr marL="1143000" lvl="4" indent="-219075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Problems: heavy walls/roofs, air flow, stratification ( + more! )</a:t>
            </a:r>
          </a:p>
          <a:p>
            <a:pPr marL="171450" indent="-17145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Realistic comparisons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Comparing a greenroof to what other roof treatment?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Real temperature settings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Realistic features</a:t>
            </a:r>
          </a:p>
          <a:p>
            <a:pPr marL="171450" indent="-17145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Relying on marketing (“save as much as”) data is really bad</a:t>
            </a:r>
          </a:p>
        </p:txBody>
      </p:sp>
      <p:pic>
        <p:nvPicPr>
          <p:cNvPr id="6" name="~PP1013.WAV">
            <a:hlinkClick r:id="" action="ppaction://media"/>
          </p:cNvPr>
          <p:cNvPicPr>
            <a:picLocks noRot="1" noChangeAspect="1"/>
          </p:cNvPicPr>
          <p:nvPr>
            <a:wavAudioFile r:embed="rId1" name="~PP1013.WAV"/>
          </p:nvPr>
        </p:nvPicPr>
        <p:blipFill>
          <a:blip r:embed="rId3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Comfort Benefits w/ Minimal Conditioning 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43000" y="2362200"/>
            <a:ext cx="73914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Local climate potential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Very mild climate 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Cool climate but considerable internal heat generation</a:t>
            </a:r>
          </a:p>
          <a:p>
            <a:pPr marL="171450" indent="-17145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Primarily with “Best Candidate” buildings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Easier to control indoor environment</a:t>
            </a:r>
          </a:p>
          <a:p>
            <a:pPr marL="173038" lvl="2" indent="-163513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More natural ventilation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Open windows for cooling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Use only exhaust fans for mixed mode ventilation</a:t>
            </a:r>
          </a:p>
        </p:txBody>
      </p:sp>
      <p:pic>
        <p:nvPicPr>
          <p:cNvPr id="13" name="~PP2842.WAV">
            <a:hlinkClick r:id="" action="ppaction://media"/>
          </p:cNvPr>
          <p:cNvPicPr>
            <a:picLocks noRot="1" noChangeAspect="1"/>
          </p:cNvPicPr>
          <p:nvPr>
            <a:wavAudioFile r:embed="rId1" name="~PP2842.WAV"/>
          </p:nvPr>
        </p:nvPicPr>
        <p:blipFill>
          <a:blip r:embed="rId3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Ranking the Potential for Energy Benefits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43000" y="2819400"/>
            <a:ext cx="3886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Mission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Purpose : General Design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Indoor heat generation :  people, lights, equipment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Schedules – When does the heat get generated?</a:t>
            </a:r>
          </a:p>
        </p:txBody>
      </p:sp>
      <p:pic>
        <p:nvPicPr>
          <p:cNvPr id="6" name="Picture 5" descr="miss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514600"/>
            <a:ext cx="1981200" cy="3962400"/>
          </a:xfrm>
          <a:prstGeom prst="rect">
            <a:avLst/>
          </a:prstGeom>
        </p:spPr>
      </p:pic>
      <p:pic>
        <p:nvPicPr>
          <p:cNvPr id="7" name="~PP3118.WAV">
            <a:hlinkClick r:id="" action="ppaction://media"/>
          </p:cNvPr>
          <p:cNvPicPr>
            <a:picLocks noRot="1" noChangeAspect="1"/>
          </p:cNvPicPr>
          <p:nvPr>
            <a:wavAudioFile r:embed="rId1" name="~PP3118.WAV"/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Ranking the Potential for Energy Benefits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14400" y="2743200"/>
            <a:ext cx="45720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Climate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Where in the world :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e.g. desert, temperate, coastal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 Where in the region : 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micro-climate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Where in the neighborhood : </a:t>
            </a:r>
            <a:r>
              <a:rPr lang="en-US" altLang="zh-CN" b="1" dirty="0" err="1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nano</a:t>
            </a: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-climate (shade, wind, etc.)</a:t>
            </a:r>
          </a:p>
        </p:txBody>
      </p:sp>
      <p:pic>
        <p:nvPicPr>
          <p:cNvPr id="6" name="Picture 5" descr="climate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2514600"/>
            <a:ext cx="1981200" cy="3962400"/>
          </a:xfrm>
          <a:prstGeom prst="rect">
            <a:avLst/>
          </a:prstGeom>
        </p:spPr>
      </p:pic>
      <p:pic>
        <p:nvPicPr>
          <p:cNvPr id="13" name="~PP1390.WAV">
            <a:hlinkClick r:id="" action="ppaction://media"/>
          </p:cNvPr>
          <p:cNvPicPr>
            <a:picLocks noRot="1" noChangeAspect="1"/>
          </p:cNvPicPr>
          <p:nvPr>
            <a:wavAudioFile r:embed="rId1" name="~PP1390.WAV"/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Ranking the Potential for Energy Benefits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90600" y="2133600"/>
            <a:ext cx="4191000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altLang="zh-CN" b="1" dirty="0" smtClean="0">
              <a:solidFill>
                <a:srgbClr val="FFFF00"/>
              </a:solidFill>
              <a:latin typeface="Lucida Sans" pitchFamily="34" charset="0"/>
              <a:ea typeface="SimSun"/>
              <a:cs typeface="Arial" pitchFamily="34" charset="0"/>
            </a:endParaRPr>
          </a:p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Construction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Building size and shape :  roof/wall ratio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Interior : 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space dimensions, 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space under the roof</a:t>
            </a:r>
          </a:p>
          <a:p>
            <a:pPr marL="685800" lvl="3" indent="-219075" fontAlgn="base">
              <a:spcBef>
                <a:spcPts val="1200"/>
              </a:spcBef>
              <a:spcAft>
                <a:spcPts val="120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Mechanical system design (ultimate energy impact)</a:t>
            </a:r>
          </a:p>
        </p:txBody>
      </p:sp>
      <p:pic>
        <p:nvPicPr>
          <p:cNvPr id="6" name="Picture 5" descr="construc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514600"/>
            <a:ext cx="1981200" cy="3962400"/>
          </a:xfrm>
          <a:prstGeom prst="rect">
            <a:avLst/>
          </a:prstGeom>
        </p:spPr>
      </p:pic>
      <p:pic>
        <p:nvPicPr>
          <p:cNvPr id="17" name="~PP1018.WAV">
            <a:hlinkClick r:id="" action="ppaction://media"/>
          </p:cNvPr>
          <p:cNvPicPr>
            <a:picLocks noRot="1" noChangeAspect="1"/>
          </p:cNvPicPr>
          <p:nvPr>
            <a:wavAudioFile r:embed="rId1" name="~PP1018.WAV"/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Energy Balance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14400" y="2133600"/>
            <a:ext cx="7315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7850" lvl="2" indent="-163513" fontAlgn="base">
              <a:spcBef>
                <a:spcPts val="180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1</a:t>
            </a:r>
            <a:r>
              <a:rPr lang="en-US" altLang="zh-CN" sz="2000" b="1" baseline="30000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st</a:t>
            </a:r>
            <a:r>
              <a:rPr lang="en-US" altLang="zh-CN" sz="2000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 Law of Thermodynamics ( basic law of nature )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Simple concept :  Heat going in = Heat going out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Complicated by changes with time ( aka “transients” )</a:t>
            </a:r>
          </a:p>
        </p:txBody>
      </p:sp>
      <p:pic>
        <p:nvPicPr>
          <p:cNvPr id="10" name="Picture 9" descr="MilanCathedral-D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" y="3429000"/>
            <a:ext cx="4526280" cy="33947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MilanCathedral-NIGH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29000"/>
            <a:ext cx="4526280" cy="33947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~PP152.WAV">
            <a:hlinkClick r:id="" action="ppaction://media"/>
          </p:cNvPr>
          <p:cNvPicPr>
            <a:picLocks noRot="1" noChangeAspect="1"/>
          </p:cNvPicPr>
          <p:nvPr>
            <a:wavAudioFile r:embed="rId1" name="~PP152.WAV"/>
          </p:nvPr>
        </p:nvPicPr>
        <p:blipFill>
          <a:blip r:embed="rId5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Greenroof E = H+AC savings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2209800"/>
            <a:ext cx="81534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Lights &amp; misc. equipment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Can make up a large % of total building energy use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By themselves, cannot be affected by a greenroof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Also create indoor heat (asset in winter, liability in summer)</a:t>
            </a:r>
          </a:p>
          <a:p>
            <a:pPr marL="173038" lvl="2" indent="-163513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Ventilation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Fan energy – can also be a large % of building energy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Intimately tied to heating and air conditioning</a:t>
            </a:r>
          </a:p>
          <a:p>
            <a:pPr marL="173038" lvl="2" indent="-163513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Heating and air conditioning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The only part of building energy affected by the roof</a:t>
            </a:r>
            <a:b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</a:b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     (unless you have sky lights)</a:t>
            </a:r>
          </a:p>
        </p:txBody>
      </p:sp>
      <p:pic>
        <p:nvPicPr>
          <p:cNvPr id="9" name="~PP1458.WAV">
            <a:hlinkClick r:id="" action="ppaction://media"/>
          </p:cNvPr>
          <p:cNvPicPr>
            <a:picLocks noRot="1" noChangeAspect="1"/>
          </p:cNvPicPr>
          <p:nvPr>
            <a:wavAudioFile r:embed="rId1" name="~PP1458.WAV"/>
          </p:nvPr>
        </p:nvPicPr>
        <p:blipFill>
          <a:blip r:embed="rId3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Types of Savings 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19200" y="2286000"/>
            <a:ext cx="7543800" cy="380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fontAlgn="base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Absolute energy savings :  kWh/yr , Btu/</a:t>
            </a:r>
            <a:r>
              <a:rPr lang="en-US" altLang="zh-CN" b="1" dirty="0" err="1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SqFt</a:t>
            </a: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 , etc.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Highly dependent on building size and use</a:t>
            </a:r>
          </a:p>
          <a:p>
            <a:pPr marL="173038" lvl="2" indent="-163513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% energy savings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Of the whole building (operation &amp; construction)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Of just the A/C and heating energy</a:t>
            </a:r>
          </a:p>
          <a:p>
            <a:pPr marL="171450" indent="-171450" fontAlgn="base">
              <a:lnSpc>
                <a:spcPct val="150000"/>
              </a:lnSpc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$ savings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Energy :  cost of electricity AND/OR gas, oil, etc.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Capital costs : downgrade or eliminate HVAC equipment</a:t>
            </a:r>
          </a:p>
        </p:txBody>
      </p:sp>
      <p:pic>
        <p:nvPicPr>
          <p:cNvPr id="6" name="~PP2144.WAV">
            <a:hlinkClick r:id="" action="ppaction://media"/>
          </p:cNvPr>
          <p:cNvPicPr>
            <a:picLocks noRot="1" noChangeAspect="1"/>
          </p:cNvPicPr>
          <p:nvPr>
            <a:wavAudioFile r:embed="rId1" name="~PP2144.WAV"/>
          </p:nvPr>
        </p:nvPicPr>
        <p:blipFill>
          <a:blip r:embed="rId3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Greenroofs  vs.  Solar PV Panels 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95400" y="2057401"/>
            <a:ext cx="7848600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Both deal with sunlight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Daytime energy use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Greenroofs are only preventive</a:t>
            </a:r>
          </a:p>
          <a:p>
            <a:pPr marL="171450" indent="-171450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Greenroofs are still active at night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Roof surface (foliage) remains near outside temperatures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Stored heat in the roof dissipates at the same rate</a:t>
            </a:r>
          </a:p>
        </p:txBody>
      </p:sp>
      <p:pic>
        <p:nvPicPr>
          <p:cNvPr id="6" name="Picture 5" descr="GR-P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633299"/>
            <a:ext cx="5791200" cy="2154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~PP1077.WAV">
            <a:hlinkClick r:id="" action="ppaction://media"/>
          </p:cNvPr>
          <p:cNvPicPr>
            <a:picLocks noRot="1" noChangeAspect="1"/>
          </p:cNvPicPr>
          <p:nvPr>
            <a:wavAudioFile r:embed="rId1" name="~PP1077.WAV"/>
          </p:nvPr>
        </p:nvPicPr>
        <p:blipFill>
          <a:blip r:embed="rId4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0772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Greenroofs.com Virtual Summit 2011</a:t>
            </a:r>
            <a:br>
              <a:rPr lang="en-US" sz="3200" dirty="0" smtClean="0"/>
            </a:br>
            <a:r>
              <a:rPr lang="en-US" sz="3200" dirty="0" smtClean="0"/>
              <a:t>E = MC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 of Greenroofs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077200" cy="457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Greenroofs  vs.  Cool roofs 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19200" y="2362200"/>
            <a:ext cx="7239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3038" lvl="2" indent="-163513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Both deal with sunlight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Cool roofs reflect most of it</a:t>
            </a:r>
          </a:p>
          <a:p>
            <a:pPr marL="685800" lvl="3" indent="-219075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Greenroofs reflect, transfer, use </a:t>
            </a:r>
            <a:r>
              <a:rPr lang="en-US" altLang="zh-CN" b="1" i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all</a:t>
            </a: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 of it</a:t>
            </a:r>
          </a:p>
          <a:p>
            <a:pPr marL="171450" indent="-17145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Both are still active at night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Cool roofs continue to emit heat at night – all year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Greenroof foliage remains near outside temperatures</a:t>
            </a:r>
          </a:p>
          <a:p>
            <a:pPr marL="171450" indent="-171450" fontAlgn="base">
              <a:spcBef>
                <a:spcPts val="24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Seasons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Cool roofs continue cooling all year</a:t>
            </a:r>
          </a:p>
          <a:p>
            <a:pPr marL="685800" lvl="2" indent="-228600" fontAlgn="base">
              <a:spcBef>
                <a:spcPts val="600"/>
              </a:spcBef>
              <a:spcAft>
                <a:spcPct val="0"/>
              </a:spcAft>
              <a:buFont typeface="Lucida Sans" pitchFamily="34" charset="0"/>
              <a:buChar char="–"/>
            </a:pPr>
            <a:r>
              <a:rPr lang="en-US" altLang="zh-CN" b="1" dirty="0" smtClean="0">
                <a:solidFill>
                  <a:srgbClr val="FFFF00"/>
                </a:solidFill>
                <a:latin typeface="Lucida Sans" pitchFamily="34" charset="0"/>
                <a:ea typeface="SimSun"/>
                <a:cs typeface="Arial" pitchFamily="34" charset="0"/>
              </a:rPr>
              <a:t>Greenroofs adjust to seasonal changes</a:t>
            </a:r>
          </a:p>
        </p:txBody>
      </p:sp>
      <p:pic>
        <p:nvPicPr>
          <p:cNvPr id="6" name="~PP335.WAV">
            <a:hlinkClick r:id="" action="ppaction://media"/>
          </p:cNvPr>
          <p:cNvPicPr>
            <a:picLocks noRot="1" noChangeAspect="1"/>
          </p:cNvPicPr>
          <p:nvPr>
            <a:wavAudioFile r:embed="rId1" name="~PP335.WAV"/>
          </p:nvPr>
        </p:nvPicPr>
        <p:blipFill>
          <a:blip r:embed="rId3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129137</TotalTime>
  <Words>627</Words>
  <Application>Microsoft Office PowerPoint</Application>
  <PresentationFormat>On-screen Show (4:3)</PresentationFormat>
  <Paragraphs>122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Flow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  <vt:lpstr>Greenroofs.com Virtual Summit 2011 E = MC2 of Greenroofs</vt:lpstr>
    </vt:vector>
  </TitlesOfParts>
  <Company>SHADE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EcoCell Promo</dc:title>
  <dc:creator>Christopher Wark</dc:creator>
  <cp:lastModifiedBy>Valued Acer Customer</cp:lastModifiedBy>
  <cp:revision>3970</cp:revision>
  <dcterms:created xsi:type="dcterms:W3CDTF">2009-08-22T23:23:10Z</dcterms:created>
  <dcterms:modified xsi:type="dcterms:W3CDTF">2011-09-20T19:38:39Z</dcterms:modified>
</cp:coreProperties>
</file>